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03" r:id="rId4"/>
    <p:sldMasterId id="2147483704" r:id="rId5"/>
    <p:sldMasterId id="2147483705" r:id="rId6"/>
    <p:sldMasterId id="2147483706" r:id="rId7"/>
    <p:sldMasterId id="2147483707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</p:sldIdLst>
  <p:sldSz cy="6858000" cx="12192000"/>
  <p:notesSz cx="6858000" cy="9144000"/>
  <p:embeddedFontLst>
    <p:embeddedFont>
      <p:font typeface="Corben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6" Type="http://schemas.openxmlformats.org/officeDocument/2006/relationships/font" Target="fonts/Corben-bold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2" name="Google Shape;272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8" name="Google Shape;288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1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1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2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" name="Google Shape;94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5" name="Google Shape;95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Google Shape;96;p2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9" name="Google Shape;99;p2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p2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3" name="Google Shape;103;p2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2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0" name="Google Shape;110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Google Shape;111;p2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" name="Google Shape;114;p2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5" name="Google Shape;115;p2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2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9" name="Google Shape;119;p2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2" name="Google Shape;122;p2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3" name="Google Shape;123;p2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4" name="Google Shape;124;p2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7" name="Google Shape;127;p3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8" name="Google Shape;128;p3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3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3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Google Shape;131;p3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4" name="Google Shape;134;p3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" name="Google Shape;139;p3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0" name="Google Shape;140;p3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1" name="Google Shape;141;p3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4" name="Google Shape;144;p3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5" name="Google Shape;145;p3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6" name="Google Shape;146;p3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9" name="Google Shape;149;p3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0" name="Google Shape;150;p3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3" name="Google Shape;153;p3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" name="Google Shape;154;p3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p3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1" name="Google Shape;161;p3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4" name="Google Shape;164;p3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5" name="Google Shape;165;p3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8" name="Google Shape;168;p4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9" name="Google Shape;169;p4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2" name="Google Shape;172;p4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3" name="Google Shape;173;p4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4" name="Google Shape;174;p4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7" name="Google Shape;177;p4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8" name="Google Shape;178;p4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9" name="Google Shape;179;p4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0" name="Google Shape;180;p4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1" name="Google Shape;181;p4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4" name="Google Shape;184;p4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9" name="Google Shape;189;p4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0" name="Google Shape;190;p4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1" name="Google Shape;191;p4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4" name="Google Shape;194;p4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5" name="Google Shape;195;p4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6" name="Google Shape;196;p4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9" name="Google Shape;199;p4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0" name="Google Shape;200;p4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4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3" name="Google Shape;203;p4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4" name="Google Shape;204;p4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innehåll" type="obj">
  <p:cSld name="OBJECT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0" name="Google Shape;210;p5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1" name="Google Shape;211;p5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bild" type="title">
  <p:cSld name="TITLE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4" name="Google Shape;214;p5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5" name="Google Shape;215;p5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vsnittsrubrik" type="secHead">
  <p:cSld name="SECTION_HEADER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8" name="Google Shape;218;p5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9" name="Google Shape;219;p52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vå delar" type="twoObj">
  <p:cSld name="TWO_OBJECTS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2" name="Google Shape;222;p5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3" name="Google Shape;223;p5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4" name="Google Shape;224;p5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7" name="Google Shape;227;p5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8" name="Google Shape;228;p5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9" name="Google Shape;229;p5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0" name="Google Shape;230;p5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1" name="Google Shape;231;p54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Jämförelse" type="twoTxTwoObj">
  <p:cSld name="TWO_OBJECTS_WITH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1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5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4" name="Google Shape;234;p5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6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9" name="Google Shape;239;p5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0" name="Google Shape;240;p5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1" name="Google Shape;241;p5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5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4" name="Google Shape;244;p5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5" name="Google Shape;245;p5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6" name="Google Shape;246;p5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ubrik och lodrät text" type="vertTx">
  <p:cSld name="VERTICAL_TEXT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9" name="Google Shape;249;p5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0" name="Google Shape;250;p5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drät rubrik och text" type="vertTitleAndTx">
  <p:cSld name="VERTICAL_TITLE_AND_VERTICAL_TEXT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6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3" name="Google Shape;253;p6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4" name="Google Shape;254;p6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ast rubrik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m" type="blank">
  <p:cSld name="BLANK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med bildtext" type="objTx">
  <p:cSld name="OBJECT_WITH_CAPTION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ed bildtext" type="picTx">
  <p:cSld name="PICTURE_WITH_CAPTION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1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33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2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44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9.xml"/><Relationship Id="rId8" Type="http://schemas.openxmlformats.org/officeDocument/2006/relationships/slideLayout" Target="../slideLayouts/slideLayout40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3.xml"/><Relationship Id="rId13" Type="http://schemas.openxmlformats.org/officeDocument/2006/relationships/theme" Target="../theme/theme6.xml"/><Relationship Id="rId12" Type="http://schemas.openxmlformats.org/officeDocument/2006/relationships/slideLayout" Target="../slideLayouts/slideLayout55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0.xml"/><Relationship Id="rId8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A545D"/>
            </a:gs>
            <a:gs pos="45999">
              <a:srgbClr val="F7535C">
                <a:alpha val="83529"/>
              </a:srgbClr>
            </a:gs>
            <a:gs pos="98999">
              <a:srgbClr val="FA545D">
                <a:alpha val="65098"/>
              </a:srgbClr>
            </a:gs>
            <a:gs pos="100000">
              <a:srgbClr val="FA545D">
                <a:alpha val="64705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6" name="Google Shape;6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E9AA2E"/>
            </a:gs>
            <a:gs pos="43999">
              <a:srgbClr val="E9AA2E">
                <a:alpha val="72549"/>
              </a:srgbClr>
            </a:gs>
            <a:gs pos="100000">
              <a:srgbClr val="E9AA2E">
                <a:alpha val="37647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56" name="Google Shape;56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66A16"/>
            </a:gs>
            <a:gs pos="45999">
              <a:srgbClr val="088A1D">
                <a:alpha val="62352"/>
              </a:srgbClr>
            </a:gs>
            <a:gs pos="98999">
              <a:srgbClr val="088A1D">
                <a:alpha val="19607"/>
              </a:srgbClr>
            </a:gs>
            <a:gs pos="100000">
              <a:srgbClr val="088A1D">
                <a:alpha val="18431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106" name="Google Shape;106;p2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5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36C75"/>
            </a:gs>
            <a:gs pos="45000">
              <a:srgbClr val="036C75">
                <a:alpha val="83921"/>
              </a:srgbClr>
            </a:gs>
            <a:gs pos="100000">
              <a:srgbClr val="036C75">
                <a:alpha val="64705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156" name="Google Shape;156;p3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7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77C5"/>
            </a:gs>
            <a:gs pos="43999">
              <a:srgbClr val="0077C5">
                <a:alpha val="80000"/>
              </a:srgbClr>
            </a:gs>
            <a:gs pos="100000">
              <a:srgbClr val="0077C5">
                <a:alpha val="54901"/>
              </a:srgbClr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3" id="206" name="Google Shape;206;p4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693275" y="6238875"/>
            <a:ext cx="2222500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49"/>
          <p:cNvSpPr txBox="1"/>
          <p:nvPr>
            <p:ph idx="12" type="sldNum"/>
          </p:nvPr>
        </p:nvSpPr>
        <p:spPr>
          <a:xfrm>
            <a:off x="8472488" y="6221413"/>
            <a:ext cx="263525" cy="2682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creativecommons.org/licenses/by-nc/4.0/deed.sv" TargetMode="External"/><Relationship Id="rId4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britannica.com/story/the-disappearance-of-amelia-earhart" TargetMode="External"/><Relationship Id="rId4" Type="http://schemas.openxmlformats.org/officeDocument/2006/relationships/hyperlink" Target="https://klimatsmartsemester.se/" TargetMode="External"/><Relationship Id="rId9" Type="http://schemas.openxmlformats.org/officeDocument/2006/relationships/image" Target="../media/image5.png"/><Relationship Id="rId5" Type="http://schemas.openxmlformats.org/officeDocument/2006/relationships/hyperlink" Target="https://people.kth.se/~e99_tse/proj1.html" TargetMode="External"/><Relationship Id="rId6" Type="http://schemas.openxmlformats.org/officeDocument/2006/relationships/hyperlink" Target="https://www.naturvardsverket.se/data-och-statistik/klimat/vaxthusgaser-utslapp-fran-utrikes-sjofart-och-flyg/" TargetMode="External"/><Relationship Id="rId7" Type="http://schemas.openxmlformats.org/officeDocument/2006/relationships/hyperlink" Target="https://www.nyteknik.se/nyheter/da-vincis-flaxande-flygplan-har-lyft/1699780" TargetMode="External"/><Relationship Id="rId8" Type="http://schemas.openxmlformats.org/officeDocument/2006/relationships/hyperlink" Target="https://www.tekniskamuseet.se/lar-dig-mer/100-innovationer/flygpla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5D0D0"/>
            </a:gs>
            <a:gs pos="100000">
              <a:srgbClr val="D96868"/>
            </a:gs>
          </a:gsLst>
          <a:lin ang="5400012" scaled="0"/>
        </a:gra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3" id="259" name="Google Shape;259;p61"/>
          <p:cNvSpPr txBox="1"/>
          <p:nvPr/>
        </p:nvSpPr>
        <p:spPr>
          <a:xfrm>
            <a:off x="231325" y="764700"/>
            <a:ext cx="11729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5000">
                <a:latin typeface="Corben"/>
                <a:ea typeface="Corben"/>
                <a:cs typeface="Corben"/>
                <a:sym typeface="Corben"/>
              </a:rPr>
              <a:t>Fördjupning: Flygplan</a:t>
            </a:r>
            <a:endParaRPr sz="5000"/>
          </a:p>
        </p:txBody>
      </p:sp>
      <p:pic>
        <p:nvPicPr>
          <p:cNvPr id="260" name="Google Shape;260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0400" y="1747663"/>
            <a:ext cx="5391201" cy="4296101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61"/>
          <p:cNvSpPr txBox="1"/>
          <p:nvPr/>
        </p:nvSpPr>
        <p:spPr>
          <a:xfrm>
            <a:off x="3312275" y="5967575"/>
            <a:ext cx="4663500" cy="3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Den berömda piloten Amelia Earhart.</a:t>
            </a:r>
            <a:endParaRPr/>
          </a:p>
        </p:txBody>
      </p:sp>
      <p:sp>
        <p:nvSpPr>
          <p:cNvPr id="262" name="Google Shape;262;p61"/>
          <p:cNvSpPr txBox="1"/>
          <p:nvPr/>
        </p:nvSpPr>
        <p:spPr>
          <a:xfrm rot="5400000">
            <a:off x="7095375" y="3282300"/>
            <a:ext cx="3556800" cy="2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Shutterstock</a:t>
            </a:r>
            <a:endParaRPr sz="1000"/>
          </a:p>
        </p:txBody>
      </p:sp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25C"/>
            </a:gs>
          </a:gsLst>
          <a:lin ang="5400012" scaled="0"/>
        </a:gra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5" id="267" name="Google Shape;267;p62"/>
          <p:cNvSpPr txBox="1"/>
          <p:nvPr/>
        </p:nvSpPr>
        <p:spPr>
          <a:xfrm>
            <a:off x="6035925" y="397400"/>
            <a:ext cx="5820900" cy="53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4313" lvl="0" marL="214313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36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Lyftkraft</a:t>
            </a:r>
            <a:endParaRPr sz="3600">
              <a:latin typeface="Corben"/>
              <a:ea typeface="Corben"/>
              <a:cs typeface="Corben"/>
              <a:sym typeface="Corbe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Flygplan kan väga flera hundra ton.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Så varför trillar de inte ner från himlen?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 beror på något som kallas lyftkraft. Lyftkraft är när något kan åka uppåt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trots att jordens tyngdkraft drar det neråt.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För att skapa lyftkraft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behöver flygplanet sina vingar.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Vingarna får luften runt flygplanet att röra sig. Luften rör sig så att den hjälper flygplanet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 hålla sig kvar uppe i luften.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62"/>
          <p:cNvSpPr txBox="1"/>
          <p:nvPr/>
        </p:nvSpPr>
        <p:spPr>
          <a:xfrm rot="5400000">
            <a:off x="3995625" y="2836800"/>
            <a:ext cx="3741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Pixabay</a:t>
            </a:r>
            <a:endParaRPr sz="1000"/>
          </a:p>
        </p:txBody>
      </p:sp>
      <p:pic>
        <p:nvPicPr>
          <p:cNvPr id="269" name="Google Shape;269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1200" y="1242100"/>
            <a:ext cx="5452502" cy="3635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CECD5"/>
            </a:gs>
            <a:gs pos="100000">
              <a:srgbClr val="93BC81"/>
            </a:gs>
          </a:gsLst>
          <a:lin ang="5400012" scaled="0"/>
        </a:grad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63"/>
          <p:cNvSpPr txBox="1"/>
          <p:nvPr/>
        </p:nvSpPr>
        <p:spPr>
          <a:xfrm>
            <a:off x="312900" y="5139200"/>
            <a:ext cx="5225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En modell av Leonardo da Vincis ornithopter.</a:t>
            </a:r>
            <a:endParaRPr/>
          </a:p>
        </p:txBody>
      </p:sp>
      <p:sp>
        <p:nvSpPr>
          <p:cNvPr id="275" name="Google Shape;275;p63"/>
          <p:cNvSpPr txBox="1"/>
          <p:nvPr/>
        </p:nvSpPr>
        <p:spPr>
          <a:xfrm rot="5400000">
            <a:off x="3713850" y="3456725"/>
            <a:ext cx="4425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Shutterstock </a:t>
            </a:r>
            <a:endParaRPr sz="1000"/>
          </a:p>
        </p:txBody>
      </p:sp>
      <p:sp>
        <p:nvSpPr>
          <p:cNvPr descr="Rectangle 5" id="276" name="Google Shape;276;p63"/>
          <p:cNvSpPr txBox="1"/>
          <p:nvPr/>
        </p:nvSpPr>
        <p:spPr>
          <a:xfrm>
            <a:off x="6436175" y="615125"/>
            <a:ext cx="5542800" cy="53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4312" lvl="0" marL="214312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sv-SE" sz="3600">
                <a:latin typeface="Corben"/>
                <a:ea typeface="Corben"/>
                <a:cs typeface="Corben"/>
                <a:sym typeface="Corben"/>
              </a:rPr>
              <a:t>O</a:t>
            </a:r>
            <a:r>
              <a:rPr b="1" lang="sv-SE" sz="36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rnithopter</a:t>
            </a:r>
            <a:endParaRPr b="1" sz="3600">
              <a:latin typeface="Corben"/>
              <a:ea typeface="Corben"/>
              <a:cs typeface="Corben"/>
              <a:sym typeface="Corben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Människor har länge velat flyga.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 har funnits flera idéer om hur.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tidig idé var ornithoptern.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“Ornithopter” kommer från grekiskan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och betyder ”fågelvinge”.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Flera människor i historien har försökt skapa en ornithopter.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av dem är Leonardo da Vinci.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Människor har kunnat få ornithoptrar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 flyga en liten bit, men inte mer än så.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7" name="Google Shape;277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8400" y="1505100"/>
            <a:ext cx="5452498" cy="3634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BD4EB"/>
            </a:gs>
            <a:gs pos="100000">
              <a:srgbClr val="9180BB"/>
            </a:gs>
          </a:gsLst>
          <a:lin ang="5400012" scaled="0"/>
        </a:gra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64"/>
          <p:cNvSpPr txBox="1"/>
          <p:nvPr/>
        </p:nvSpPr>
        <p:spPr>
          <a:xfrm rot="5400000">
            <a:off x="3331075" y="2924300"/>
            <a:ext cx="402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</a:rPr>
              <a:t>Foto:</a:t>
            </a:r>
            <a:r>
              <a:rPr lang="sv-SE" sz="1000">
                <a:solidFill>
                  <a:schemeClr val="dk1"/>
                </a:solidFill>
              </a:rPr>
              <a:t>: Norrlandsbild/Jan Stadig/Sundsvalls museum</a:t>
            </a:r>
            <a:r>
              <a:rPr lang="sv-SE" sz="1000" u="sng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CC BY-NC 4.0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chemeClr val="dk1"/>
                </a:solidFill>
              </a:rPr>
              <a:t> </a:t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descr="Rectangle 5" id="283" name="Google Shape;283;p64"/>
          <p:cNvSpPr txBox="1"/>
          <p:nvPr/>
        </p:nvSpPr>
        <p:spPr>
          <a:xfrm>
            <a:off x="5827825" y="397400"/>
            <a:ext cx="6028800" cy="53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4312" lvl="0" marL="214312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3600">
                <a:latin typeface="Corben"/>
                <a:ea typeface="Corben"/>
                <a:cs typeface="Corben"/>
                <a:sym typeface="Corben"/>
              </a:rPr>
              <a:t>Tidigt flygande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1903 gjorde bröderna Wright något historiskt. De var de första människorna som flög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 ett riktigt flygplan.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Flygturen varade bara i tolv sekunder.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 snart efter det flög människor allt mer.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Under första världskriget (1914–1918)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och andra världskriget (1939–1945)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användes många flygplan.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Vanliga människor började att flyga allt mer.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1954 började människor i Sverige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 åka på charter-resor med flyg.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4" name="Google Shape;284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550" y="1221300"/>
            <a:ext cx="4872099" cy="4859867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64"/>
          <p:cNvSpPr txBox="1"/>
          <p:nvPr/>
        </p:nvSpPr>
        <p:spPr>
          <a:xfrm>
            <a:off x="388350" y="6042150"/>
            <a:ext cx="4778700" cy="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>
                <a:solidFill>
                  <a:schemeClr val="dk1"/>
                </a:solidFill>
              </a:rPr>
              <a:t>Charter till Kanarieöarna år 1973. </a:t>
            </a:r>
            <a:endParaRPr/>
          </a:p>
        </p:txBody>
      </p:sp>
    </p:spTree>
  </p:cSld>
  <p:clrMapOvr>
    <a:masterClrMapping/>
  </p:clrMapOvr>
  <p:transition spd="med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lin ang="5400012" scaled="0"/>
        </a:gra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65"/>
          <p:cNvSpPr txBox="1"/>
          <p:nvPr/>
        </p:nvSpPr>
        <p:spPr>
          <a:xfrm rot="5400000">
            <a:off x="3074375" y="3788975"/>
            <a:ext cx="5293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/>
              <a:t>Foto: Pixabay</a:t>
            </a:r>
            <a:endParaRPr sz="1000"/>
          </a:p>
        </p:txBody>
      </p:sp>
      <p:sp>
        <p:nvSpPr>
          <p:cNvPr descr="Rectangle 5" id="291" name="Google Shape;291;p65"/>
          <p:cNvSpPr txBox="1"/>
          <p:nvPr/>
        </p:nvSpPr>
        <p:spPr>
          <a:xfrm>
            <a:off x="6572250" y="397400"/>
            <a:ext cx="5284500" cy="53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4312" lvl="0" marL="214312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3600">
                <a:latin typeface="Corben"/>
                <a:ea typeface="Corben"/>
                <a:cs typeface="Corben"/>
                <a:sym typeface="Corben"/>
              </a:rPr>
              <a:t>Flygtrafik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 för tiden flyger vi människor mycket. Omkring fem miljarder människor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världen flyger varje år.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Sverige har vi många flygplatser,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från Kiruna i norr till Malmö i söder.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 flyga är ett lätt sätt att resa.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 samtidigt är det dåligt för klimatet. Flygplanens motorer släpper nämligen ut växthusgasen koldioxid.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Flyg släpper ut mycket mer koldioxid </a:t>
            </a:r>
            <a:b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sv-SE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än exempelvis tåg.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-SE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65"/>
          <p:cNvSpPr txBox="1"/>
          <p:nvPr/>
        </p:nvSpPr>
        <p:spPr>
          <a:xfrm>
            <a:off x="301825" y="4803800"/>
            <a:ext cx="5755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-SE"/>
              <a:t>En flygplats. </a:t>
            </a:r>
            <a:endParaRPr/>
          </a:p>
        </p:txBody>
      </p:sp>
      <p:pic>
        <p:nvPicPr>
          <p:cNvPr id="293" name="Google Shape;293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8875" y="1372650"/>
            <a:ext cx="5246827" cy="3497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Rectangle 3" id="298" name="Google Shape;298;p66"/>
          <p:cNvSpPr txBox="1"/>
          <p:nvPr/>
        </p:nvSpPr>
        <p:spPr>
          <a:xfrm>
            <a:off x="4907351" y="1052725"/>
            <a:ext cx="6337500" cy="32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sv-SE" sz="4400">
                <a:solidFill>
                  <a:srgbClr val="000000"/>
                </a:solidFill>
                <a:latin typeface="Corben"/>
                <a:ea typeface="Corben"/>
                <a:cs typeface="Corben"/>
                <a:sym typeface="Corben"/>
              </a:rPr>
              <a:t>Källor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Britannica: </a:t>
            </a:r>
            <a:r>
              <a:rPr lang="sv-SE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The Disappearance of Amelia Earhart 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Klimatsmart semester: </a:t>
            </a:r>
            <a:r>
              <a:rPr lang="sv-SE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Beräkna klimatutsläpp från semestrar </a:t>
            </a:r>
            <a:endParaRPr b="1"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Kungliga tekniska högskolan: </a:t>
            </a:r>
            <a:r>
              <a:rPr lang="sv-SE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Hur flyger flygplan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Naturvårdsverket: </a:t>
            </a:r>
            <a:r>
              <a:rPr lang="sv-SE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Utrikes sjöfart och flyg, utsläpp av växthusgaser 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Ny Teknik</a:t>
            </a: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sv-SE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Da Vincis flaxande flygplan har lyft </a:t>
            </a:r>
            <a:endParaRPr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i="1" lang="sv-SE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Tekniska museet: </a:t>
            </a:r>
            <a:r>
              <a:rPr lang="sv-SE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Flygplanet</a:t>
            </a:r>
            <a:endParaRPr sz="15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 u="sng">
              <a:solidFill>
                <a:schemeClr val="hlink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 u="sng">
              <a:solidFill>
                <a:schemeClr val="hlink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 u="sng">
              <a:solidFill>
                <a:schemeClr val="hlink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 u="sng">
              <a:solidFill>
                <a:schemeClr val="hlink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 u="sng">
              <a:solidFill>
                <a:schemeClr val="hlink"/>
              </a:solidFill>
            </a:endParaRPr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sv-SE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200" u="sng">
              <a:solidFill>
                <a:srgbClr val="0563C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299" name="Google Shape;299;p6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490525" y="701250"/>
            <a:ext cx="3216850" cy="48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Office Theme - Grön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-tema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 - orang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 - Rosa tom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 - Hav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 - blå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